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B9666C6-382F-44D5-B246-BD9ADF08C6AF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48B5ACF-32FF-4A9B-B7DF-D2BEEE8419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B9666C6-382F-44D5-B246-BD9ADF08C6AF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48B5ACF-32FF-4A9B-B7DF-D2BEEE8419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B9666C6-382F-44D5-B246-BD9ADF08C6AF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48B5ACF-32FF-4A9B-B7DF-D2BEEE8419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66C6-382F-44D5-B246-BD9ADF08C6AF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B5ACF-32FF-4A9B-B7DF-D2BEEE8419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66C6-382F-44D5-B246-BD9ADF08C6AF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B5ACF-32FF-4A9B-B7DF-D2BEEE8419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B9666C6-382F-44D5-B246-BD9ADF08C6AF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48B5ACF-32FF-4A9B-B7DF-D2BEEE8419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66C6-382F-44D5-B246-BD9ADF08C6AF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B5ACF-32FF-4A9B-B7DF-D2BEEE8419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B9666C6-382F-44D5-B246-BD9ADF08C6AF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48B5ACF-32FF-4A9B-B7DF-D2BEEE8419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B9666C6-382F-44D5-B246-BD9ADF08C6AF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48B5ACF-32FF-4A9B-B7DF-D2BEEE8419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66C6-382F-44D5-B246-BD9ADF08C6AF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B5ACF-32FF-4A9B-B7DF-D2BEEE8419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66C6-382F-44D5-B246-BD9ADF08C6AF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B5ACF-32FF-4A9B-B7DF-D2BEEE8419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B9666C6-382F-44D5-B246-BD9ADF08C6AF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48B5ACF-32FF-4A9B-B7DF-D2BEEE84195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努力進窄門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“</a:t>
            </a:r>
            <a:r>
              <a:rPr lang="zh-TW" altLang="en-US" dirty="0" smtClean="0"/>
              <a:t>神的話</a:t>
            </a:r>
            <a:r>
              <a:rPr lang="en-US" altLang="zh-TW" dirty="0" smtClean="0"/>
              <a:t>”</a:t>
            </a:r>
            <a:r>
              <a:rPr lang="zh-TW" altLang="en-US" dirty="0" smtClean="0"/>
              <a:t>編寫樣本</a:t>
            </a:r>
            <a:endParaRPr lang="en-US" altLang="zh-TW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Microsoft YaHei" pitchFamily="34" charset="-122"/>
                <a:ea typeface="Microsoft YaHei" pitchFamily="34" charset="-122"/>
              </a:rPr>
              <a:t>先決定 </a:t>
            </a:r>
            <a:r>
              <a:rPr lang="zh-CN" altLang="en-US" sz="4000" dirty="0" smtClean="0">
                <a:latin typeface="Microsoft YaHei" pitchFamily="34" charset="-122"/>
                <a:ea typeface="Microsoft YaHei" pitchFamily="34" charset="-122"/>
              </a:rPr>
              <a:t>應用型問題</a:t>
            </a:r>
            <a:r>
              <a:rPr lang="zh-TW" altLang="en-US" sz="4000" dirty="0" smtClean="0">
                <a:latin typeface="Microsoft YaHei" pitchFamily="34" charset="-122"/>
                <a:ea typeface="Microsoft YaHei" pitchFamily="34" charset="-122"/>
              </a:rPr>
              <a:t> </a:t>
            </a:r>
            <a:r>
              <a:rPr lang="en-US" altLang="zh-TW" sz="4000" dirty="0" smtClean="0">
                <a:latin typeface="Microsoft YaHei" pitchFamily="34" charset="-122"/>
                <a:ea typeface="Microsoft YaHei" pitchFamily="34" charset="-122"/>
              </a:rPr>
              <a:t>1</a:t>
            </a:r>
            <a:r>
              <a:rPr lang="zh-TW" altLang="en-US" sz="4000" dirty="0" smtClean="0">
                <a:latin typeface="Microsoft YaHei" pitchFamily="34" charset="-122"/>
                <a:ea typeface="Microsoft YaHei" pitchFamily="34" charset="-122"/>
              </a:rPr>
              <a:t>題</a:t>
            </a:r>
            <a:endParaRPr lang="en-US" sz="4000" dirty="0"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zh-CN" altLang="en-US" sz="3200" dirty="0" smtClean="0">
                <a:latin typeface="Microsoft YaHei" pitchFamily="34" charset="-122"/>
                <a:ea typeface="Microsoft YaHei" pitchFamily="34" charset="-122"/>
              </a:rPr>
              <a:t>三</a:t>
            </a:r>
            <a:r>
              <a:rPr lang="zh-TW" altLang="en-US" sz="3200" dirty="0" smtClean="0">
                <a:latin typeface="Microsoft YaHei" pitchFamily="34" charset="-122"/>
                <a:ea typeface="Microsoft YaHei" pitchFamily="34" charset="-122"/>
              </a:rPr>
              <a:t>、</a:t>
            </a:r>
            <a:r>
              <a:rPr lang="zh-CN" altLang="en-US" sz="3200" dirty="0" smtClean="0">
                <a:latin typeface="Microsoft YaHei" pitchFamily="34" charset="-122"/>
                <a:ea typeface="Microsoft YaHei" pitchFamily="34" charset="-122"/>
              </a:rPr>
              <a:t>應用型問題</a:t>
            </a:r>
            <a:endParaRPr lang="en-US" sz="3200" dirty="0" smtClean="0">
              <a:latin typeface="Microsoft YaHei" pitchFamily="34" charset="-122"/>
              <a:ea typeface="Microsoft YaHei" pitchFamily="34" charset="-122"/>
            </a:endParaRPr>
          </a:p>
          <a:p>
            <a:pPr lvl="1"/>
            <a:r>
              <a:rPr lang="zh-TW" altLang="en-US" sz="2800" dirty="0" smtClean="0">
                <a:latin typeface="Microsoft YaHei" pitchFamily="34" charset="-122"/>
                <a:ea typeface="Microsoft YaHei" pitchFamily="34" charset="-122"/>
              </a:rPr>
              <a:t>先對這段聖經充分了解</a:t>
            </a:r>
            <a:endParaRPr lang="en-US" altLang="zh-TW" sz="2800" dirty="0" smtClean="0">
              <a:latin typeface="Microsoft YaHei" pitchFamily="34" charset="-122"/>
              <a:ea typeface="Microsoft YaHei" pitchFamily="34" charset="-122"/>
            </a:endParaRPr>
          </a:p>
          <a:p>
            <a:pPr lvl="1"/>
            <a:r>
              <a:rPr lang="zh-TW" altLang="en-US" sz="2800" dirty="0">
                <a:latin typeface="Microsoft YaHei" pitchFamily="34" charset="-122"/>
                <a:ea typeface="Microsoft YaHei" pitchFamily="34" charset="-122"/>
              </a:rPr>
              <a:t>配合小</a:t>
            </a:r>
            <a:r>
              <a:rPr lang="zh-TW" altLang="en-US" sz="2800" dirty="0" smtClean="0">
                <a:latin typeface="Microsoft YaHei" pitchFamily="34" charset="-122"/>
                <a:ea typeface="Microsoft YaHei" pitchFamily="34" charset="-122"/>
              </a:rPr>
              <a:t>組生命週期的需要</a:t>
            </a:r>
            <a:endParaRPr lang="en-US" altLang="zh-TW" sz="2800" dirty="0" smtClean="0">
              <a:latin typeface="Microsoft YaHei" pitchFamily="34" charset="-122"/>
              <a:ea typeface="Microsoft YaHei" pitchFamily="34" charset="-122"/>
            </a:endParaRPr>
          </a:p>
          <a:p>
            <a:pPr lvl="1"/>
            <a:r>
              <a:rPr lang="zh-TW" altLang="en-US" sz="2800" dirty="0" smtClean="0">
                <a:latin typeface="Microsoft YaHei" pitchFamily="34" charset="-122"/>
                <a:ea typeface="Microsoft YaHei" pitchFamily="34" charset="-122"/>
              </a:rPr>
              <a:t>你希望能帶出什麼果效？</a:t>
            </a:r>
            <a:endParaRPr lang="en-US" altLang="zh-TW" sz="2800" dirty="0" smtClean="0">
              <a:latin typeface="Microsoft YaHei" pitchFamily="34" charset="-122"/>
              <a:ea typeface="Microsoft YaHei" pitchFamily="34" charset="-122"/>
            </a:endParaRPr>
          </a:p>
          <a:p>
            <a:pPr lvl="2"/>
            <a:r>
              <a:rPr lang="zh-TW" altLang="en-US" sz="2400" dirty="0" smtClean="0">
                <a:latin typeface="Microsoft YaHei" pitchFamily="34" charset="-122"/>
                <a:ea typeface="Microsoft YaHei" pitchFamily="34" charset="-122"/>
              </a:rPr>
              <a:t>組員將會與過去有何不同？</a:t>
            </a:r>
            <a:r>
              <a:rPr lang="en-US" altLang="zh-TW" sz="2400" dirty="0" smtClean="0">
                <a:latin typeface="Microsoft YaHei" pitchFamily="34" charset="-122"/>
                <a:ea typeface="Microsoft YaHei" pitchFamily="34" charset="-122"/>
              </a:rPr>
              <a:t>(</a:t>
            </a:r>
            <a:r>
              <a:rPr lang="zh-TW" altLang="en-US" sz="2400" dirty="0" smtClean="0">
                <a:latin typeface="Microsoft YaHei" pitchFamily="34" charset="-122"/>
                <a:ea typeface="Microsoft YaHei" pitchFamily="34" charset="-122"/>
              </a:rPr>
              <a:t>價值觀</a:t>
            </a:r>
            <a:r>
              <a:rPr lang="en-US" altLang="zh-TW" sz="2400" dirty="0" smtClean="0">
                <a:latin typeface="Microsoft YaHei" pitchFamily="34" charset="-122"/>
                <a:ea typeface="Microsoft YaHei" pitchFamily="34" charset="-122"/>
              </a:rPr>
              <a:t>)</a:t>
            </a:r>
          </a:p>
          <a:p>
            <a:pPr lvl="2"/>
            <a:r>
              <a:rPr lang="zh-TW" altLang="en-US" sz="2400" dirty="0">
                <a:latin typeface="Microsoft YaHei" pitchFamily="34" charset="-122"/>
                <a:ea typeface="Microsoft YaHei" pitchFamily="34" charset="-122"/>
              </a:rPr>
              <a:t>他</a:t>
            </a:r>
            <a:r>
              <a:rPr lang="zh-TW" altLang="en-US" sz="2400" dirty="0" smtClean="0">
                <a:latin typeface="Microsoft YaHei" pitchFamily="34" charset="-122"/>
                <a:ea typeface="Microsoft YaHei" pitchFamily="34" charset="-122"/>
              </a:rPr>
              <a:t>們決定要去做ㄧ件事情</a:t>
            </a:r>
            <a:r>
              <a:rPr lang="en-US" altLang="zh-TW" sz="2400" dirty="0" smtClean="0">
                <a:latin typeface="Microsoft YaHei" pitchFamily="34" charset="-122"/>
                <a:ea typeface="Microsoft YaHei" pitchFamily="34" charset="-122"/>
              </a:rPr>
              <a:t>(</a:t>
            </a:r>
            <a:r>
              <a:rPr lang="zh-TW" altLang="en-US" sz="2400" dirty="0" smtClean="0">
                <a:latin typeface="Microsoft YaHei" pitchFamily="34" charset="-122"/>
                <a:ea typeface="Microsoft YaHei" pitchFamily="34" charset="-122"/>
              </a:rPr>
              <a:t>實際可行</a:t>
            </a:r>
            <a:r>
              <a:rPr lang="en-US" altLang="zh-TW" sz="2400" dirty="0" smtClean="0">
                <a:latin typeface="Microsoft YaHei" pitchFamily="34" charset="-122"/>
                <a:ea typeface="Microsoft YaHei" pitchFamily="34" charset="-122"/>
              </a:rPr>
              <a:t>)</a:t>
            </a:r>
            <a:endParaRPr lang="en-US" sz="2400" dirty="0">
              <a:latin typeface="Microsoft YaHei" pitchFamily="34" charset="-122"/>
              <a:ea typeface="Microsoft YaHei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>
                <a:latin typeface="Microsoft YaHei" pitchFamily="34" charset="-122"/>
                <a:ea typeface="Microsoft YaHei" pitchFamily="34" charset="-122"/>
              </a:rPr>
              <a:t>三</a:t>
            </a:r>
            <a:r>
              <a:rPr lang="zh-TW" altLang="en-US" dirty="0" smtClean="0">
                <a:latin typeface="Microsoft YaHei" pitchFamily="34" charset="-122"/>
                <a:ea typeface="Microsoft YaHei" pitchFamily="34" charset="-122"/>
              </a:rPr>
              <a:t>、</a:t>
            </a:r>
            <a:r>
              <a:rPr lang="zh-CN" altLang="en-US" dirty="0" smtClean="0">
                <a:latin typeface="Microsoft YaHei" pitchFamily="34" charset="-122"/>
                <a:ea typeface="Microsoft YaHei" pitchFamily="34" charset="-122"/>
              </a:rPr>
              <a:t>應用型問題</a:t>
            </a:r>
            <a:endParaRPr lang="en-US" dirty="0"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Microsoft YaHei" pitchFamily="34" charset="-122"/>
                <a:ea typeface="Microsoft YaHei" pitchFamily="34" charset="-122"/>
              </a:rPr>
              <a:t>1. </a:t>
            </a:r>
            <a:r>
              <a:rPr lang="zh-CN" altLang="en-US" sz="3200" b="1" dirty="0" smtClean="0">
                <a:latin typeface="Microsoft YaHei" pitchFamily="34" charset="-122"/>
                <a:ea typeface="Microsoft YaHei" pitchFamily="34" charset="-122"/>
              </a:rPr>
              <a:t>我們如何努力進窄門？</a:t>
            </a:r>
            <a:endParaRPr lang="en-US" sz="3200" dirty="0" smtClean="0">
              <a:latin typeface="Microsoft YaHei" pitchFamily="34" charset="-122"/>
              <a:ea typeface="Microsoft YaHei" pitchFamily="34" charset="-122"/>
            </a:endParaRPr>
          </a:p>
          <a:p>
            <a:r>
              <a:rPr lang="en-US" sz="3000" dirty="0" smtClean="0">
                <a:latin typeface="Microsoft YaHei" pitchFamily="34" charset="-122"/>
                <a:ea typeface="Microsoft YaHei" pitchFamily="34" charset="-122"/>
              </a:rPr>
              <a:t>A. </a:t>
            </a:r>
            <a:r>
              <a:rPr lang="zh-TW" altLang="en-US" sz="3000" dirty="0" smtClean="0">
                <a:latin typeface="Microsoft YaHei" pitchFamily="34" charset="-122"/>
                <a:ea typeface="Microsoft YaHei" pitchFamily="34" charset="-122"/>
              </a:rPr>
              <a:t>先得救：信耶穌，有資格進窄門。決志？</a:t>
            </a:r>
            <a:endParaRPr lang="en-US" sz="3000" dirty="0" smtClean="0">
              <a:latin typeface="Microsoft YaHei" pitchFamily="34" charset="-122"/>
              <a:ea typeface="Microsoft YaHei" pitchFamily="34" charset="-122"/>
            </a:endParaRPr>
          </a:p>
          <a:p>
            <a:r>
              <a:rPr lang="en-US" sz="3000" dirty="0" smtClean="0">
                <a:latin typeface="Microsoft YaHei" pitchFamily="34" charset="-122"/>
                <a:ea typeface="Microsoft YaHei" pitchFamily="34" charset="-122"/>
              </a:rPr>
              <a:t>B. </a:t>
            </a:r>
            <a:r>
              <a:rPr lang="zh-TW" altLang="en-US" sz="3000" dirty="0" smtClean="0">
                <a:latin typeface="Microsoft YaHei" pitchFamily="34" charset="-122"/>
                <a:ea typeface="Microsoft YaHei" pitchFamily="34" charset="-122"/>
              </a:rPr>
              <a:t>遵行神的話：先認識神的話，才能遵守神的話</a:t>
            </a:r>
            <a:r>
              <a:rPr lang="zh-TW" altLang="en-US" sz="3000" dirty="0" smtClean="0">
                <a:latin typeface="Microsoft YaHei" pitchFamily="34" charset="-122"/>
                <a:ea typeface="Microsoft YaHei" pitchFamily="34" charset="-122"/>
              </a:rPr>
              <a:t>。</a:t>
            </a:r>
            <a:endParaRPr lang="en-US" altLang="zh-TW" sz="3000" dirty="0" smtClean="0">
              <a:latin typeface="Microsoft YaHei" pitchFamily="34" charset="-122"/>
              <a:ea typeface="Microsoft YaHei" pitchFamily="34" charset="-122"/>
            </a:endParaRPr>
          </a:p>
          <a:p>
            <a:pPr lvl="1"/>
            <a:r>
              <a:rPr lang="en-US" sz="2600" dirty="0" smtClean="0">
                <a:latin typeface="Microsoft YaHei" pitchFamily="34" charset="-122"/>
                <a:ea typeface="Microsoft YaHei" pitchFamily="34" charset="-122"/>
              </a:rPr>
              <a:t>a</a:t>
            </a:r>
            <a:r>
              <a:rPr lang="en-US" sz="2600" dirty="0" smtClean="0">
                <a:latin typeface="Microsoft YaHei" pitchFamily="34" charset="-122"/>
                <a:ea typeface="Microsoft YaHei" pitchFamily="34" charset="-122"/>
              </a:rPr>
              <a:t>. </a:t>
            </a:r>
            <a:r>
              <a:rPr lang="zh-TW" altLang="en-US" sz="2600" dirty="0" smtClean="0">
                <a:latin typeface="Microsoft YaHei" pitchFamily="34" charset="-122"/>
                <a:ea typeface="Microsoft YaHei" pitchFamily="34" charset="-122"/>
              </a:rPr>
              <a:t>如何更多認識神的話？速讀、研</a:t>
            </a:r>
            <a:r>
              <a:rPr lang="zh-TW" altLang="en-US" sz="2600" dirty="0" smtClean="0">
                <a:latin typeface="Microsoft YaHei" pitchFamily="34" charset="-122"/>
                <a:ea typeface="Microsoft YaHei" pitchFamily="34" charset="-122"/>
              </a:rPr>
              <a:t>讀</a:t>
            </a:r>
            <a:endParaRPr lang="en-US" altLang="zh-TW" sz="2600" dirty="0" smtClean="0">
              <a:latin typeface="Microsoft YaHei" pitchFamily="34" charset="-122"/>
              <a:ea typeface="Microsoft YaHei" pitchFamily="34" charset="-122"/>
            </a:endParaRPr>
          </a:p>
          <a:p>
            <a:pPr lvl="1"/>
            <a:r>
              <a:rPr lang="en-US" sz="3000" dirty="0" smtClean="0">
                <a:latin typeface="Microsoft YaHei" pitchFamily="34" charset="-122"/>
                <a:ea typeface="Microsoft YaHei" pitchFamily="34" charset="-122"/>
              </a:rPr>
              <a:t>b</a:t>
            </a:r>
            <a:r>
              <a:rPr lang="en-US" sz="3000" dirty="0" smtClean="0">
                <a:latin typeface="Microsoft YaHei" pitchFamily="34" charset="-122"/>
                <a:ea typeface="Microsoft YaHei" pitchFamily="34" charset="-122"/>
              </a:rPr>
              <a:t>. </a:t>
            </a:r>
            <a:r>
              <a:rPr lang="zh-TW" altLang="en-US" sz="3000" dirty="0" smtClean="0">
                <a:latin typeface="Microsoft YaHei" pitchFamily="34" charset="-122"/>
                <a:ea typeface="Microsoft YaHei" pitchFamily="34" charset="-122"/>
              </a:rPr>
              <a:t>如何遵守神的話</a:t>
            </a:r>
            <a:r>
              <a:rPr lang="en-US" sz="3000" dirty="0" smtClean="0">
                <a:latin typeface="Microsoft YaHei" pitchFamily="34" charset="-122"/>
                <a:ea typeface="Microsoft YaHei" pitchFamily="34" charset="-122"/>
              </a:rPr>
              <a:t>?</a:t>
            </a:r>
          </a:p>
          <a:p>
            <a:r>
              <a:rPr lang="en-US" sz="3000" dirty="0" smtClean="0">
                <a:latin typeface="Microsoft YaHei" pitchFamily="34" charset="-122"/>
                <a:ea typeface="Microsoft YaHei" pitchFamily="34" charset="-122"/>
              </a:rPr>
              <a:t>C.  </a:t>
            </a:r>
            <a:r>
              <a:rPr lang="zh-TW" altLang="en-US" sz="3000" dirty="0" smtClean="0">
                <a:latin typeface="Microsoft YaHei" pitchFamily="34" charset="-122"/>
                <a:ea typeface="Microsoft YaHei" pitchFamily="34" charset="-122"/>
              </a:rPr>
              <a:t>把握機會裝</a:t>
            </a:r>
            <a:r>
              <a:rPr lang="zh-TW" altLang="en-US" sz="3000" dirty="0" smtClean="0">
                <a:latin typeface="Microsoft YaHei" pitchFamily="34" charset="-122"/>
                <a:ea typeface="Microsoft YaHei" pitchFamily="34" charset="-122"/>
              </a:rPr>
              <a:t>備</a:t>
            </a:r>
            <a:endParaRPr lang="en-US" altLang="zh-TW" sz="3000" dirty="0" smtClean="0">
              <a:latin typeface="Microsoft YaHei" pitchFamily="34" charset="-122"/>
              <a:ea typeface="Microsoft YaHei" pitchFamily="34" charset="-122"/>
            </a:endParaRPr>
          </a:p>
          <a:p>
            <a:pPr lvl="1"/>
            <a:r>
              <a:rPr lang="en-US" sz="2600" dirty="0" smtClean="0">
                <a:latin typeface="Microsoft YaHei" pitchFamily="34" charset="-122"/>
                <a:ea typeface="Microsoft YaHei" pitchFamily="34" charset="-122"/>
              </a:rPr>
              <a:t>a</a:t>
            </a:r>
            <a:r>
              <a:rPr lang="en-US" sz="2600" dirty="0" smtClean="0">
                <a:latin typeface="Microsoft YaHei" pitchFamily="34" charset="-122"/>
                <a:ea typeface="Microsoft YaHei" pitchFamily="34" charset="-122"/>
              </a:rPr>
              <a:t>. </a:t>
            </a:r>
            <a:r>
              <a:rPr lang="zh-TW" altLang="en-US" sz="2600" dirty="0" smtClean="0">
                <a:latin typeface="Microsoft YaHei" pitchFamily="34" charset="-122"/>
                <a:ea typeface="Microsoft YaHei" pitchFamily="34" charset="-122"/>
              </a:rPr>
              <a:t>裝備</a:t>
            </a:r>
            <a:r>
              <a:rPr lang="zh-TW" altLang="en-US" sz="2600" dirty="0" smtClean="0">
                <a:latin typeface="Microsoft YaHei" pitchFamily="34" charset="-122"/>
                <a:ea typeface="Microsoft YaHei" pitchFamily="34" charset="-122"/>
              </a:rPr>
              <a:t>課</a:t>
            </a:r>
            <a:endParaRPr lang="en-US" altLang="zh-TW" sz="2600" dirty="0" smtClean="0">
              <a:latin typeface="Microsoft YaHei" pitchFamily="34" charset="-122"/>
              <a:ea typeface="Microsoft YaHei" pitchFamily="34" charset="-122"/>
            </a:endParaRPr>
          </a:p>
          <a:p>
            <a:pPr lvl="1"/>
            <a:r>
              <a:rPr lang="en-US" sz="3000" dirty="0" smtClean="0">
                <a:latin typeface="Microsoft YaHei" pitchFamily="34" charset="-122"/>
                <a:ea typeface="Microsoft YaHei" pitchFamily="34" charset="-122"/>
              </a:rPr>
              <a:t>b</a:t>
            </a:r>
            <a:r>
              <a:rPr lang="en-US" sz="3000" dirty="0" smtClean="0">
                <a:latin typeface="Microsoft YaHei" pitchFamily="34" charset="-122"/>
                <a:ea typeface="Microsoft YaHei" pitchFamily="34" charset="-122"/>
              </a:rPr>
              <a:t>. </a:t>
            </a:r>
            <a:r>
              <a:rPr lang="zh-TW" altLang="en-US" sz="3000" dirty="0" smtClean="0">
                <a:latin typeface="Microsoft YaHei" pitchFamily="34" charset="-122"/>
                <a:ea typeface="Microsoft YaHei" pitchFamily="34" charset="-122"/>
              </a:rPr>
              <a:t>報名生培</a:t>
            </a:r>
            <a:endParaRPr lang="en-US" sz="3000" dirty="0" smtClean="0">
              <a:latin typeface="Microsoft YaHei" pitchFamily="34" charset="-122"/>
              <a:ea typeface="Microsoft YaHei" pitchFamily="34" charset="-122"/>
            </a:endParaRPr>
          </a:p>
          <a:p>
            <a:endParaRPr lang="en-US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zh-TW" altLang="en-US" sz="3600" dirty="0" smtClean="0">
                <a:latin typeface="Microsoft YaHei" pitchFamily="34" charset="-122"/>
                <a:ea typeface="Microsoft YaHei" pitchFamily="34" charset="-122"/>
              </a:rPr>
              <a:t>二、理解型</a:t>
            </a:r>
            <a:r>
              <a:rPr lang="zh-CN" altLang="en-US" sz="3600" dirty="0" smtClean="0">
                <a:latin typeface="Microsoft YaHei" pitchFamily="34" charset="-122"/>
                <a:ea typeface="Microsoft YaHei" pitchFamily="34" charset="-122"/>
              </a:rPr>
              <a:t>問題</a:t>
            </a:r>
            <a:r>
              <a:rPr lang="zh-TW" altLang="en-US" sz="3600" dirty="0">
                <a:latin typeface="Microsoft YaHei" pitchFamily="34" charset="-122"/>
                <a:ea typeface="Microsoft YaHei" pitchFamily="34" charset="-122"/>
              </a:rPr>
              <a:t> </a:t>
            </a:r>
            <a:r>
              <a:rPr lang="en-US" altLang="zh-TW" sz="3600" dirty="0" smtClean="0">
                <a:latin typeface="Microsoft YaHei" pitchFamily="34" charset="-122"/>
                <a:ea typeface="Microsoft YaHei" pitchFamily="34" charset="-122"/>
              </a:rPr>
              <a:t>2-3</a:t>
            </a:r>
            <a:r>
              <a:rPr lang="zh-TW" altLang="en-US" sz="3600" dirty="0" smtClean="0">
                <a:latin typeface="Microsoft YaHei" pitchFamily="34" charset="-122"/>
                <a:ea typeface="Microsoft YaHei" pitchFamily="34" charset="-122"/>
              </a:rPr>
              <a:t>題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zh-TW" altLang="en-US" sz="2800" dirty="0" smtClean="0">
                <a:latin typeface="Microsoft YaHei" pitchFamily="34" charset="-122"/>
                <a:ea typeface="Microsoft YaHei" pitchFamily="34" charset="-122"/>
              </a:rPr>
              <a:t>要設計開放型問題</a:t>
            </a:r>
            <a:endParaRPr lang="en-US" altLang="zh-TW" sz="2800" dirty="0" smtClean="0">
              <a:latin typeface="Microsoft YaHei" pitchFamily="34" charset="-122"/>
              <a:ea typeface="Microsoft YaHei" pitchFamily="34" charset="-122"/>
            </a:endParaRPr>
          </a:p>
          <a:p>
            <a:pPr lvl="1"/>
            <a:r>
              <a:rPr lang="zh-TW" altLang="en-US" sz="2800" dirty="0" smtClean="0">
                <a:latin typeface="Microsoft YaHei" pitchFamily="34" charset="-122"/>
                <a:ea typeface="Microsoft YaHei" pitchFamily="34" charset="-122"/>
              </a:rPr>
              <a:t>配合應用型問題提出問題，例</a:t>
            </a:r>
            <a:r>
              <a:rPr lang="zh-TW" altLang="en-US" sz="2800" dirty="0" smtClean="0">
                <a:latin typeface="Microsoft YaHei" pitchFamily="34" charset="-122"/>
                <a:ea typeface="Microsoft YaHei" pitchFamily="34" charset="-122"/>
              </a:rPr>
              <a:t>：</a:t>
            </a:r>
            <a:r>
              <a:rPr lang="zh-CN" altLang="en-US" sz="2800" b="1" dirty="0" smtClean="0">
                <a:latin typeface="Microsoft YaHei" pitchFamily="34" charset="-122"/>
                <a:ea typeface="Microsoft YaHei" pitchFamily="34" charset="-122"/>
              </a:rPr>
              <a:t>進窄門</a:t>
            </a:r>
            <a:endParaRPr lang="en-US" altLang="zh-TW" sz="2800" dirty="0" smtClean="0">
              <a:latin typeface="Microsoft YaHei" pitchFamily="34" charset="-122"/>
              <a:ea typeface="Microsoft YaHei" pitchFamily="34" charset="-122"/>
            </a:endParaRPr>
          </a:p>
          <a:p>
            <a:pPr lvl="1"/>
            <a:r>
              <a:rPr lang="zh-TW" altLang="en-US" sz="2800" dirty="0" smtClean="0">
                <a:latin typeface="Microsoft YaHei" pitchFamily="34" charset="-122"/>
                <a:ea typeface="Microsoft YaHei" pitchFamily="34" charset="-122"/>
              </a:rPr>
              <a:t>答案應該要從這段聖經中</a:t>
            </a:r>
            <a:r>
              <a:rPr lang="en-US" altLang="zh-TW" sz="2800" dirty="0" smtClean="0">
                <a:latin typeface="Microsoft YaHei" pitchFamily="34" charset="-122"/>
                <a:ea typeface="Microsoft YaHei" pitchFamily="34" charset="-122"/>
              </a:rPr>
              <a:t>(</a:t>
            </a:r>
            <a:r>
              <a:rPr lang="zh-TW" altLang="en-US" sz="2800" dirty="0" smtClean="0">
                <a:latin typeface="Microsoft YaHei" pitchFamily="34" charset="-122"/>
                <a:ea typeface="Microsoft YaHei" pitchFamily="34" charset="-122"/>
              </a:rPr>
              <a:t>或整本聖經，當這段經文不明顯時</a:t>
            </a:r>
            <a:r>
              <a:rPr lang="en-US" altLang="zh-TW" sz="2800" dirty="0" smtClean="0">
                <a:latin typeface="Microsoft YaHei" pitchFamily="34" charset="-122"/>
                <a:ea typeface="Microsoft YaHei" pitchFamily="34" charset="-122"/>
              </a:rPr>
              <a:t>)</a:t>
            </a:r>
            <a:r>
              <a:rPr lang="zh-TW" altLang="en-US" sz="2800" dirty="0" smtClean="0">
                <a:latin typeface="Microsoft YaHei" pitchFamily="34" charset="-122"/>
                <a:ea typeface="Microsoft YaHei" pitchFamily="34" charset="-122"/>
              </a:rPr>
              <a:t>找出來，最好</a:t>
            </a:r>
            <a:r>
              <a:rPr lang="en-US" altLang="zh-TW" sz="2800" dirty="0" smtClean="0">
                <a:latin typeface="Microsoft YaHei" pitchFamily="34" charset="-122"/>
                <a:ea typeface="Microsoft YaHei" pitchFamily="34" charset="-122"/>
              </a:rPr>
              <a:t>3</a:t>
            </a:r>
            <a:r>
              <a:rPr lang="zh-TW" altLang="en-US" sz="2800" dirty="0" smtClean="0">
                <a:latin typeface="Microsoft YaHei" pitchFamily="34" charset="-122"/>
                <a:ea typeface="Microsoft YaHei" pitchFamily="34" charset="-122"/>
              </a:rPr>
              <a:t>個以內</a:t>
            </a:r>
            <a:endParaRPr lang="en-US" altLang="zh-TW" sz="2800" dirty="0" smtClean="0">
              <a:latin typeface="Microsoft YaHei" pitchFamily="34" charset="-122"/>
              <a:ea typeface="Microsoft YaHei" pitchFamily="34" charset="-122"/>
            </a:endParaRPr>
          </a:p>
          <a:p>
            <a:pPr lvl="1"/>
            <a:r>
              <a:rPr lang="zh-TW" altLang="en-US" sz="2800" dirty="0" smtClean="0">
                <a:latin typeface="Microsoft YaHei" pitchFamily="34" charset="-122"/>
                <a:ea typeface="Microsoft YaHei" pitchFamily="34" charset="-122"/>
              </a:rPr>
              <a:t>理解型</a:t>
            </a:r>
            <a:r>
              <a:rPr lang="zh-CN" altLang="en-US" sz="2800" dirty="0" smtClean="0">
                <a:latin typeface="Microsoft YaHei" pitchFamily="34" charset="-122"/>
                <a:ea typeface="Microsoft YaHei" pitchFamily="34" charset="-122"/>
              </a:rPr>
              <a:t>問題</a:t>
            </a:r>
            <a:r>
              <a:rPr lang="zh-TW" altLang="en-US" sz="2800" dirty="0" smtClean="0">
                <a:latin typeface="Microsoft YaHei" pitchFamily="34" charset="-122"/>
                <a:ea typeface="Microsoft YaHei" pitchFamily="34" charset="-122"/>
              </a:rPr>
              <a:t>答案應與</a:t>
            </a:r>
            <a:r>
              <a:rPr lang="zh-CN" altLang="en-US" sz="2800" dirty="0" smtClean="0">
                <a:latin typeface="Microsoft YaHei" pitchFamily="34" charset="-122"/>
                <a:ea typeface="Microsoft YaHei" pitchFamily="34" charset="-122"/>
              </a:rPr>
              <a:t>應用型問題</a:t>
            </a:r>
            <a:r>
              <a:rPr lang="zh-TW" altLang="en-US" sz="2800" dirty="0" smtClean="0">
                <a:latin typeface="Microsoft YaHei" pitchFamily="34" charset="-122"/>
                <a:ea typeface="Microsoft YaHei" pitchFamily="34" charset="-122"/>
              </a:rPr>
              <a:t>答案相呼應，例：</a:t>
            </a:r>
            <a:r>
              <a:rPr lang="en-US" altLang="zh-TW" sz="2800" dirty="0" smtClean="0">
                <a:latin typeface="Microsoft YaHei" pitchFamily="34" charset="-122"/>
                <a:ea typeface="Microsoft YaHei" pitchFamily="34" charset="-122"/>
              </a:rPr>
              <a:t>A to A, B to B, C to C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zh-TW" altLang="en-US" sz="3200" dirty="0" smtClean="0">
                <a:latin typeface="Microsoft YaHei" pitchFamily="34" charset="-122"/>
                <a:ea typeface="Microsoft YaHei" pitchFamily="34" charset="-122"/>
              </a:rPr>
              <a:t>二、理解型</a:t>
            </a:r>
            <a:r>
              <a:rPr lang="zh-CN" altLang="en-US" sz="3200" dirty="0" smtClean="0">
                <a:latin typeface="Microsoft YaHei" pitchFamily="34" charset="-122"/>
                <a:ea typeface="Microsoft YaHei" pitchFamily="34" charset="-122"/>
              </a:rPr>
              <a:t>問題</a:t>
            </a:r>
            <a:endParaRPr lang="en-US" sz="3200" dirty="0"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90600"/>
            <a:ext cx="8382000" cy="57150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Microsoft YaHei" pitchFamily="34" charset="-122"/>
                <a:ea typeface="Microsoft YaHei" pitchFamily="34" charset="-122"/>
              </a:rPr>
              <a:t>1</a:t>
            </a:r>
            <a:r>
              <a:rPr lang="en-US" b="1" dirty="0" smtClean="0">
                <a:latin typeface="Microsoft YaHei" pitchFamily="34" charset="-122"/>
                <a:ea typeface="Microsoft YaHei" pitchFamily="34" charset="-122"/>
              </a:rPr>
              <a:t>.</a:t>
            </a:r>
            <a:r>
              <a:rPr lang="zh-TW" altLang="en-US" b="1" dirty="0" smtClean="0">
                <a:latin typeface="Microsoft YaHei" pitchFamily="34" charset="-122"/>
                <a:ea typeface="Microsoft YaHei" pitchFamily="34" charset="-122"/>
              </a:rPr>
              <a:t>何謂</a:t>
            </a:r>
            <a:r>
              <a:rPr lang="zh-CN" altLang="en-US" b="1" dirty="0" smtClean="0">
                <a:latin typeface="Microsoft YaHei" pitchFamily="34" charset="-122"/>
                <a:ea typeface="Microsoft YaHei" pitchFamily="34" charset="-122"/>
              </a:rPr>
              <a:t>窄門</a:t>
            </a:r>
            <a:r>
              <a:rPr lang="en-AU" b="1" dirty="0" smtClean="0">
                <a:latin typeface="Microsoft YaHei" pitchFamily="34" charset="-122"/>
                <a:ea typeface="Microsoft YaHei" pitchFamily="34" charset="-122"/>
              </a:rPr>
              <a:t>?</a:t>
            </a:r>
            <a:endParaRPr lang="en-US" b="1" dirty="0" smtClean="0">
              <a:latin typeface="Microsoft YaHei" pitchFamily="34" charset="-122"/>
              <a:ea typeface="Microsoft YaHei" pitchFamily="34" charset="-122"/>
            </a:endParaRPr>
          </a:p>
          <a:p>
            <a:pPr lvl="1"/>
            <a:r>
              <a:rPr lang="en-AU" dirty="0" smtClean="0">
                <a:latin typeface="Microsoft YaHei" pitchFamily="34" charset="-122"/>
                <a:ea typeface="Microsoft YaHei" pitchFamily="34" charset="-122"/>
              </a:rPr>
              <a:t>A</a:t>
            </a:r>
            <a:r>
              <a:rPr lang="en-AU" dirty="0" smtClean="0">
                <a:latin typeface="Microsoft YaHei" pitchFamily="34" charset="-122"/>
                <a:ea typeface="Microsoft YaHei" pitchFamily="34" charset="-122"/>
              </a:rPr>
              <a:t>. </a:t>
            </a:r>
            <a:r>
              <a:rPr lang="zh-TW" altLang="en-US" dirty="0" smtClean="0">
                <a:latin typeface="Microsoft YaHei" pitchFamily="34" charset="-122"/>
                <a:ea typeface="Microsoft YaHei" pitchFamily="34" charset="-122"/>
              </a:rPr>
              <a:t>家主的門：天父神的門，在神的國快樂，得勝的門</a:t>
            </a:r>
            <a:endParaRPr lang="en-US" dirty="0" smtClean="0">
              <a:latin typeface="Microsoft YaHei" pitchFamily="34" charset="-122"/>
              <a:ea typeface="Microsoft YaHei" pitchFamily="34" charset="-122"/>
            </a:endParaRPr>
          </a:p>
          <a:p>
            <a:pPr lvl="1"/>
            <a:r>
              <a:rPr lang="en-AU" dirty="0" smtClean="0">
                <a:latin typeface="Microsoft YaHei" pitchFamily="34" charset="-122"/>
                <a:ea typeface="Microsoft YaHei" pitchFamily="34" charset="-122"/>
              </a:rPr>
              <a:t>B. </a:t>
            </a:r>
            <a:r>
              <a:rPr lang="zh-TW" altLang="en-US" dirty="0" smtClean="0">
                <a:latin typeface="Microsoft YaHei" pitchFamily="34" charset="-122"/>
                <a:ea typeface="Microsoft YaHei" pitchFamily="34" charset="-122"/>
              </a:rPr>
              <a:t>家主認識的才可進：神不認識的不能進。</a:t>
            </a:r>
            <a:endParaRPr lang="en-US" dirty="0" smtClean="0">
              <a:latin typeface="Microsoft YaHei" pitchFamily="34" charset="-122"/>
              <a:ea typeface="Microsoft YaHei" pitchFamily="34" charset="-122"/>
            </a:endParaRPr>
          </a:p>
          <a:p>
            <a:pPr lvl="1"/>
            <a:r>
              <a:rPr lang="en-AU" dirty="0" smtClean="0">
                <a:latin typeface="Microsoft YaHei" pitchFamily="34" charset="-122"/>
                <a:ea typeface="Microsoft YaHei" pitchFamily="34" charset="-122"/>
              </a:rPr>
              <a:t>C. </a:t>
            </a:r>
            <a:r>
              <a:rPr lang="zh-TW" altLang="en-US" dirty="0" smtClean="0">
                <a:latin typeface="Microsoft YaHei" pitchFamily="34" charset="-122"/>
                <a:ea typeface="Microsoft YaHei" pitchFamily="34" charset="-122"/>
              </a:rPr>
              <a:t>有時間限制：門會關。</a:t>
            </a:r>
            <a:endParaRPr lang="en-US" dirty="0" smtClean="0">
              <a:latin typeface="Microsoft YaHei" pitchFamily="34" charset="-122"/>
              <a:ea typeface="Microsoft YaHei" pitchFamily="34" charset="-122"/>
            </a:endParaRPr>
          </a:p>
          <a:p>
            <a:endParaRPr lang="en-US" dirty="0" smtClean="0">
              <a:latin typeface="Microsoft YaHei" pitchFamily="34" charset="-122"/>
              <a:ea typeface="Microsoft YaHei" pitchFamily="34" charset="-122"/>
            </a:endParaRPr>
          </a:p>
          <a:p>
            <a:r>
              <a:rPr lang="en-AU" b="1" dirty="0" smtClean="0">
                <a:latin typeface="Microsoft YaHei" pitchFamily="34" charset="-122"/>
                <a:ea typeface="Microsoft YaHei" pitchFamily="34" charset="-122"/>
              </a:rPr>
              <a:t>2. </a:t>
            </a:r>
            <a:r>
              <a:rPr lang="zh-TW" altLang="en-US" b="1" dirty="0" smtClean="0">
                <a:latin typeface="Microsoft YaHei" pitchFamily="34" charset="-122"/>
                <a:ea typeface="Microsoft YaHei" pitchFamily="34" charset="-122"/>
              </a:rPr>
              <a:t>如何作才算</a:t>
            </a:r>
            <a:r>
              <a:rPr lang="zh-CN" altLang="en-US" b="1" dirty="0" smtClean="0">
                <a:latin typeface="Microsoft YaHei" pitchFamily="34" charset="-122"/>
                <a:ea typeface="Microsoft YaHei" pitchFamily="34" charset="-122"/>
              </a:rPr>
              <a:t>努力進窄門</a:t>
            </a:r>
            <a:r>
              <a:rPr lang="en-AU" b="1" dirty="0" smtClean="0">
                <a:latin typeface="Microsoft YaHei" pitchFamily="34" charset="-122"/>
                <a:ea typeface="Microsoft YaHei" pitchFamily="34" charset="-122"/>
              </a:rPr>
              <a:t>?</a:t>
            </a:r>
            <a:endParaRPr lang="en-US" dirty="0" smtClean="0">
              <a:latin typeface="Microsoft YaHei" pitchFamily="34" charset="-122"/>
              <a:ea typeface="Microsoft YaHei" pitchFamily="34" charset="-122"/>
            </a:endParaRPr>
          </a:p>
          <a:p>
            <a:pPr lvl="1"/>
            <a:r>
              <a:rPr lang="en-AU" dirty="0" smtClean="0">
                <a:latin typeface="Microsoft YaHei" pitchFamily="34" charset="-122"/>
                <a:ea typeface="Microsoft YaHei" pitchFamily="34" charset="-122"/>
              </a:rPr>
              <a:t>A. </a:t>
            </a:r>
            <a:r>
              <a:rPr lang="zh-TW" altLang="en-US" dirty="0" smtClean="0">
                <a:latin typeface="Microsoft YaHei" pitchFamily="34" charset="-122"/>
                <a:ea typeface="Microsoft YaHei" pitchFamily="34" charset="-122"/>
              </a:rPr>
              <a:t>需要先成為家裡的人</a:t>
            </a:r>
            <a:r>
              <a:rPr lang="zh-TW" altLang="en-US" dirty="0" smtClean="0">
                <a:latin typeface="Microsoft YaHei" pitchFamily="34" charset="-122"/>
                <a:ea typeface="Microsoft YaHei" pitchFamily="34" charset="-122"/>
              </a:rPr>
              <a:t>：</a:t>
            </a:r>
            <a:r>
              <a:rPr lang="zh-TW" altLang="en-US" dirty="0" smtClean="0">
                <a:latin typeface="Microsoft YaHei" pitchFamily="34" charset="-122"/>
                <a:ea typeface="Microsoft YaHei" pitchFamily="34" charset="-122"/>
              </a:rPr>
              <a:t>口裡承認及心裡相信即可</a:t>
            </a:r>
            <a:endParaRPr lang="en-US" dirty="0" smtClean="0">
              <a:latin typeface="Microsoft YaHei" pitchFamily="34" charset="-122"/>
              <a:ea typeface="Microsoft YaHei" pitchFamily="34" charset="-122"/>
            </a:endParaRPr>
          </a:p>
          <a:p>
            <a:pPr lvl="1"/>
            <a:r>
              <a:rPr lang="en-AU" dirty="0" smtClean="0">
                <a:latin typeface="Microsoft YaHei" pitchFamily="34" charset="-122"/>
                <a:ea typeface="Microsoft YaHei" pitchFamily="34" charset="-122"/>
              </a:rPr>
              <a:t>B. </a:t>
            </a:r>
            <a:r>
              <a:rPr lang="zh-TW" altLang="en-US" dirty="0" smtClean="0">
                <a:latin typeface="Microsoft YaHei" pitchFamily="34" charset="-122"/>
                <a:ea typeface="Microsoft YaHei" pitchFamily="34" charset="-122"/>
              </a:rPr>
              <a:t>遵行神話語的的人：知道神話</a:t>
            </a:r>
            <a:r>
              <a:rPr lang="zh-TW" altLang="en-US" dirty="0" smtClean="0">
                <a:latin typeface="Microsoft YaHei" pitchFamily="34" charset="-122"/>
                <a:ea typeface="Microsoft YaHei" pitchFamily="34" charset="-122"/>
              </a:rPr>
              <a:t>語不</a:t>
            </a:r>
            <a:r>
              <a:rPr lang="zh-TW" altLang="en-US" dirty="0" smtClean="0">
                <a:latin typeface="Microsoft YaHei" pitchFamily="34" charset="-122"/>
                <a:ea typeface="Microsoft YaHei" pitchFamily="34" charset="-122"/>
              </a:rPr>
              <a:t>去行的，被神稱為作惡的人</a:t>
            </a:r>
            <a:endParaRPr lang="en-US" dirty="0" smtClean="0">
              <a:latin typeface="Microsoft YaHei" pitchFamily="34" charset="-122"/>
              <a:ea typeface="Microsoft YaHei" pitchFamily="34" charset="-122"/>
            </a:endParaRPr>
          </a:p>
          <a:p>
            <a:pPr lvl="1"/>
            <a:r>
              <a:rPr lang="en-AU" dirty="0" smtClean="0">
                <a:latin typeface="Microsoft YaHei" pitchFamily="34" charset="-122"/>
                <a:ea typeface="Microsoft YaHei" pitchFamily="34" charset="-122"/>
              </a:rPr>
              <a:t>C. </a:t>
            </a:r>
            <a:r>
              <a:rPr lang="zh-TW" altLang="en-US" dirty="0" smtClean="0">
                <a:latin typeface="Microsoft YaHei" pitchFamily="34" charset="-122"/>
                <a:ea typeface="Microsoft YaHei" pitchFamily="34" charset="-122"/>
              </a:rPr>
              <a:t>把握機會走</a:t>
            </a:r>
            <a:r>
              <a:rPr lang="zh-TW" altLang="en-US" dirty="0" smtClean="0">
                <a:latin typeface="Microsoft YaHei" pitchFamily="34" charset="-122"/>
                <a:ea typeface="Microsoft YaHei" pitchFamily="34" charset="-122"/>
              </a:rPr>
              <a:t>主道路</a:t>
            </a:r>
            <a:r>
              <a:rPr lang="zh-TW" altLang="en-US" dirty="0" smtClean="0">
                <a:latin typeface="Microsoft YaHei" pitchFamily="34" charset="-122"/>
                <a:ea typeface="Microsoft YaHei" pitchFamily="34" charset="-122"/>
              </a:rPr>
              <a:t>的</a:t>
            </a:r>
            <a:r>
              <a:rPr lang="zh-TW" altLang="en-US" dirty="0" smtClean="0">
                <a:latin typeface="Microsoft YaHei" pitchFamily="34" charset="-122"/>
                <a:ea typeface="Microsoft YaHei" pitchFamily="34" charset="-122"/>
              </a:rPr>
              <a:t>：</a:t>
            </a:r>
            <a:r>
              <a:rPr lang="zh-TW" altLang="en-US" dirty="0" smtClean="0">
                <a:latin typeface="Microsoft YaHei" pitchFamily="34" charset="-122"/>
                <a:ea typeface="Microsoft YaHei" pitchFamily="34" charset="-122"/>
              </a:rPr>
              <a:t>抓住現在有的機會</a:t>
            </a:r>
            <a:endParaRPr lang="en-US" dirty="0" smtClean="0">
              <a:latin typeface="Microsoft YaHei" pitchFamily="34" charset="-122"/>
              <a:ea typeface="Microsoft YaHei" pitchFamily="34" charset="-122"/>
            </a:endParaRPr>
          </a:p>
          <a:p>
            <a:endParaRPr lang="en-US" dirty="0" smtClean="0">
              <a:latin typeface="Microsoft YaHei" pitchFamily="34" charset="-122"/>
              <a:ea typeface="Microsoft YaHei" pitchFamily="34" charset="-122"/>
            </a:endParaRPr>
          </a:p>
          <a:p>
            <a:r>
              <a:rPr lang="en-AU" b="1" dirty="0" smtClean="0">
                <a:latin typeface="Microsoft YaHei" pitchFamily="34" charset="-122"/>
                <a:ea typeface="Microsoft YaHei" pitchFamily="34" charset="-122"/>
              </a:rPr>
              <a:t>3. </a:t>
            </a:r>
            <a:r>
              <a:rPr lang="zh-TW" altLang="en-US" b="1" dirty="0" smtClean="0">
                <a:latin typeface="Microsoft YaHei" pitchFamily="34" charset="-122"/>
                <a:ea typeface="Microsoft YaHei" pitchFamily="34" charset="-122"/>
              </a:rPr>
              <a:t>何謂</a:t>
            </a:r>
            <a:r>
              <a:rPr lang="zh-CN" altLang="en-US" b="1" dirty="0" smtClean="0">
                <a:latin typeface="Microsoft YaHei" pitchFamily="34" charset="-122"/>
                <a:ea typeface="Microsoft YaHei" pitchFamily="34" charset="-122"/>
              </a:rPr>
              <a:t>在前的，將要在後</a:t>
            </a:r>
            <a:r>
              <a:rPr lang="zh-TW" altLang="en-US" b="1" dirty="0" smtClean="0">
                <a:latin typeface="Microsoft YaHei" pitchFamily="34" charset="-122"/>
                <a:ea typeface="Microsoft YaHei" pitchFamily="34" charset="-122"/>
              </a:rPr>
              <a:t>；</a:t>
            </a:r>
            <a:r>
              <a:rPr lang="zh-CN" altLang="en-US" b="1" dirty="0" smtClean="0">
                <a:latin typeface="Microsoft YaHei" pitchFamily="34" charset="-122"/>
                <a:ea typeface="Microsoft YaHei" pitchFamily="34" charset="-122"/>
              </a:rPr>
              <a:t>在後的，將要在前？</a:t>
            </a:r>
            <a:endParaRPr lang="en-US" dirty="0" smtClean="0">
              <a:latin typeface="Microsoft YaHei" pitchFamily="34" charset="-122"/>
              <a:ea typeface="Microsoft YaHei" pitchFamily="34" charset="-122"/>
            </a:endParaRPr>
          </a:p>
          <a:p>
            <a:pPr lvl="1"/>
            <a:r>
              <a:rPr lang="en-US" dirty="0" smtClean="0">
                <a:latin typeface="Microsoft YaHei" pitchFamily="34" charset="-122"/>
                <a:ea typeface="Microsoft YaHei" pitchFamily="34" charset="-122"/>
              </a:rPr>
              <a:t>A. </a:t>
            </a:r>
            <a:r>
              <a:rPr lang="zh-TW" altLang="en-US" dirty="0" smtClean="0">
                <a:latin typeface="Microsoft YaHei" pitchFamily="34" charset="-122"/>
                <a:ea typeface="Microsoft YaHei" pitchFamily="34" charset="-122"/>
              </a:rPr>
              <a:t>曾經在前，可能會殿後：律法師、法利賽人、猶太人</a:t>
            </a:r>
            <a:endParaRPr lang="en-US" dirty="0" smtClean="0">
              <a:latin typeface="Microsoft YaHei" pitchFamily="34" charset="-122"/>
              <a:ea typeface="Microsoft YaHei" pitchFamily="34" charset="-122"/>
            </a:endParaRPr>
          </a:p>
          <a:p>
            <a:pPr lvl="1"/>
            <a:r>
              <a:rPr lang="en-US" dirty="0" smtClean="0">
                <a:latin typeface="Microsoft YaHei" pitchFamily="34" charset="-122"/>
                <a:ea typeface="Microsoft YaHei" pitchFamily="34" charset="-122"/>
              </a:rPr>
              <a:t>B. </a:t>
            </a:r>
            <a:r>
              <a:rPr lang="zh-TW" altLang="en-US" dirty="0" smtClean="0">
                <a:latin typeface="Microsoft YaHei" pitchFamily="34" charset="-122"/>
                <a:ea typeface="Microsoft YaHei" pitchFamily="34" charset="-122"/>
              </a:rPr>
              <a:t>曾經在後，可能會在前：稅吏、罪人、外邦人</a:t>
            </a:r>
            <a:endParaRPr lang="en-US" dirty="0" smtClean="0">
              <a:latin typeface="Microsoft YaHei" pitchFamily="34" charset="-122"/>
              <a:ea typeface="Microsoft YaHei" pitchFamily="34" charset="-122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latin typeface="Microsoft YaHei" pitchFamily="34" charset="-122"/>
                <a:ea typeface="Microsoft YaHei" pitchFamily="34" charset="-122"/>
              </a:rPr>
              <a:t>ㄧ、探索</a:t>
            </a:r>
            <a:r>
              <a:rPr lang="zh-TW" altLang="en-US" b="1" dirty="0" smtClean="0">
                <a:latin typeface="Microsoft YaHei" pitchFamily="34" charset="-122"/>
                <a:ea typeface="Microsoft YaHei" pitchFamily="34" charset="-122"/>
              </a:rPr>
              <a:t>型 </a:t>
            </a:r>
            <a:r>
              <a:rPr lang="en-US" altLang="zh-TW" b="1" dirty="0" smtClean="0">
                <a:latin typeface="Microsoft YaHei" pitchFamily="34" charset="-122"/>
                <a:ea typeface="Microsoft YaHei" pitchFamily="34" charset="-122"/>
              </a:rPr>
              <a:t>3</a:t>
            </a:r>
            <a:r>
              <a:rPr lang="zh-TW" altLang="en-US" b="1" dirty="0" smtClean="0">
                <a:latin typeface="Microsoft YaHei" pitchFamily="34" charset="-122"/>
                <a:ea typeface="Microsoft YaHei" pitchFamily="34" charset="-122"/>
              </a:rPr>
              <a:t>題</a:t>
            </a:r>
            <a:endParaRPr lang="en-US" b="1" dirty="0"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zh-TW" altLang="en-US" sz="2800" dirty="0" smtClean="0">
                <a:latin typeface="Microsoft YaHei" pitchFamily="34" charset="-122"/>
                <a:ea typeface="Microsoft YaHei" pitchFamily="34" charset="-122"/>
              </a:rPr>
              <a:t>要設計封閉型問題</a:t>
            </a:r>
            <a:endParaRPr lang="en-US" altLang="zh-TW" sz="2800" dirty="0" smtClean="0">
              <a:latin typeface="Microsoft YaHei" pitchFamily="34" charset="-122"/>
              <a:ea typeface="Microsoft YaHei" pitchFamily="34" charset="-122"/>
            </a:endParaRPr>
          </a:p>
          <a:p>
            <a:pPr lvl="1"/>
            <a:r>
              <a:rPr lang="zh-TW" altLang="en-US" sz="2800" dirty="0" smtClean="0">
                <a:latin typeface="Microsoft YaHei" pitchFamily="34" charset="-122"/>
                <a:ea typeface="Microsoft YaHei" pitchFamily="34" charset="-122"/>
              </a:rPr>
              <a:t>貼</a:t>
            </a:r>
            <a:r>
              <a:rPr lang="zh-TW" altLang="en-US" sz="2800" dirty="0">
                <a:latin typeface="Microsoft YaHei" pitchFamily="34" charset="-122"/>
                <a:ea typeface="Microsoft YaHei" pitchFamily="34" charset="-122"/>
              </a:rPr>
              <a:t>著聖經，解</a:t>
            </a:r>
            <a:r>
              <a:rPr lang="zh-TW" altLang="en-US" sz="2800" dirty="0" smtClean="0">
                <a:latin typeface="Microsoft YaHei" pitchFamily="34" charset="-122"/>
                <a:ea typeface="Microsoft YaHei" pitchFamily="34" charset="-122"/>
              </a:rPr>
              <a:t>釋聖經</a:t>
            </a:r>
            <a:endParaRPr lang="en-US" altLang="zh-TW" sz="2800" dirty="0" smtClean="0">
              <a:latin typeface="Microsoft YaHei" pitchFamily="34" charset="-122"/>
              <a:ea typeface="Microsoft YaHei" pitchFamily="34" charset="-122"/>
            </a:endParaRPr>
          </a:p>
          <a:p>
            <a:pPr lvl="1"/>
            <a:r>
              <a:rPr lang="zh-TW" altLang="en-US" sz="2800" dirty="0" smtClean="0">
                <a:latin typeface="Microsoft YaHei" pitchFamily="34" charset="-122"/>
                <a:ea typeface="Microsoft YaHei" pitchFamily="34" charset="-122"/>
              </a:rPr>
              <a:t>配合應用型、理解型問題提出問題，例：傳福音</a:t>
            </a:r>
            <a:endParaRPr lang="en-US" altLang="zh-TW" sz="2800" dirty="0" smtClean="0">
              <a:latin typeface="Microsoft YaHei" pitchFamily="34" charset="-122"/>
              <a:ea typeface="Microsoft YaHei" pitchFamily="34" charset="-122"/>
            </a:endParaRPr>
          </a:p>
          <a:p>
            <a:pPr lvl="1"/>
            <a:r>
              <a:rPr lang="zh-TW" altLang="en-US" sz="2800" dirty="0">
                <a:latin typeface="Microsoft YaHei" pitchFamily="34" charset="-122"/>
                <a:ea typeface="Microsoft YaHei" pitchFamily="34" charset="-122"/>
              </a:rPr>
              <a:t>題</a:t>
            </a:r>
            <a:r>
              <a:rPr lang="zh-TW" altLang="en-US" sz="2800" dirty="0" smtClean="0">
                <a:latin typeface="Microsoft YaHei" pitchFamily="34" charset="-122"/>
                <a:ea typeface="Microsoft YaHei" pitchFamily="34" charset="-122"/>
              </a:rPr>
              <a:t>目必須簡單易懂，慕道友要能回答的</a:t>
            </a:r>
            <a:endParaRPr lang="en-US" altLang="zh-TW" sz="2800" dirty="0" smtClean="0">
              <a:latin typeface="Microsoft YaHei" pitchFamily="34" charset="-122"/>
              <a:ea typeface="Microsoft YaHei" pitchFamily="34" charset="-122"/>
            </a:endParaRPr>
          </a:p>
          <a:p>
            <a:pPr lvl="1"/>
            <a:r>
              <a:rPr lang="zh-TW" altLang="en-US" sz="2800" dirty="0" smtClean="0">
                <a:latin typeface="Microsoft YaHei" pitchFamily="34" charset="-122"/>
                <a:ea typeface="Microsoft YaHei" pitchFamily="34" charset="-122"/>
              </a:rPr>
              <a:t>答案應與理解型及</a:t>
            </a:r>
            <a:r>
              <a:rPr lang="zh-CN" altLang="en-US" sz="2800" dirty="0" smtClean="0">
                <a:latin typeface="Microsoft YaHei" pitchFamily="34" charset="-122"/>
                <a:ea typeface="Microsoft YaHei" pitchFamily="34" charset="-122"/>
              </a:rPr>
              <a:t>應用型問題</a:t>
            </a:r>
            <a:r>
              <a:rPr lang="zh-TW" altLang="en-US" sz="2800" dirty="0" smtClean="0">
                <a:latin typeface="Microsoft YaHei" pitchFamily="34" charset="-122"/>
                <a:ea typeface="Microsoft YaHei" pitchFamily="34" charset="-122"/>
              </a:rPr>
              <a:t>答案相呼應，例：</a:t>
            </a:r>
            <a:r>
              <a:rPr lang="en-US" altLang="zh-TW" sz="2800" dirty="0" smtClean="0">
                <a:latin typeface="Microsoft YaHei" pitchFamily="34" charset="-122"/>
                <a:ea typeface="Microsoft YaHei" pitchFamily="34" charset="-122"/>
              </a:rPr>
              <a:t>A to A, B to B, C to C</a:t>
            </a:r>
          </a:p>
          <a:p>
            <a:pPr lvl="1"/>
            <a:endParaRPr lang="en-US" altLang="zh-TW" dirty="0" smtClean="0">
              <a:latin typeface="Microsoft YaHei" pitchFamily="34" charset="-122"/>
              <a:ea typeface="Microsoft YaHei" pitchFamily="34" charset="-122"/>
            </a:endParaRP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2162"/>
          </a:xfrm>
        </p:spPr>
        <p:txBody>
          <a:bodyPr>
            <a:normAutofit/>
          </a:bodyPr>
          <a:lstStyle/>
          <a:p>
            <a:r>
              <a:rPr lang="zh-TW" altLang="en-US" b="1" dirty="0" smtClean="0">
                <a:latin typeface="Microsoft YaHei" pitchFamily="34" charset="-122"/>
                <a:ea typeface="Microsoft YaHei" pitchFamily="34" charset="-122"/>
              </a:rPr>
              <a:t>ㄧ、探索</a:t>
            </a:r>
            <a:r>
              <a:rPr lang="zh-TW" altLang="en-US" b="1" dirty="0" smtClean="0">
                <a:latin typeface="Microsoft YaHei" pitchFamily="34" charset="-122"/>
                <a:ea typeface="Microsoft YaHei" pitchFamily="34" charset="-122"/>
              </a:rPr>
              <a:t>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7467600" cy="5254752"/>
          </a:xfrm>
        </p:spPr>
        <p:txBody>
          <a:bodyPr>
            <a:normAutofit/>
          </a:bodyPr>
          <a:lstStyle/>
          <a:p>
            <a:r>
              <a:rPr lang="en-US" b="1" dirty="0" smtClean="0"/>
              <a:t>1.</a:t>
            </a:r>
            <a:r>
              <a:rPr lang="zh-CN" altLang="en-US" b="1" dirty="0" smtClean="0"/>
              <a:t>耶穌</a:t>
            </a:r>
            <a:r>
              <a:rPr lang="zh-TW" altLang="en-US" b="1" dirty="0" smtClean="0"/>
              <a:t>對眾</a:t>
            </a:r>
            <a:r>
              <a:rPr lang="zh-CN" altLang="en-US" b="1" dirty="0" smtClean="0"/>
              <a:t>人</a:t>
            </a:r>
            <a:r>
              <a:rPr lang="zh-TW" altLang="en-US" b="1" dirty="0" smtClean="0"/>
              <a:t>說什麼</a:t>
            </a:r>
            <a:r>
              <a:rPr lang="zh-CN" altLang="en-US" b="1" dirty="0" smtClean="0"/>
              <a:t>？</a:t>
            </a:r>
            <a:r>
              <a:rPr lang="zh-TW" altLang="en-US" b="1" dirty="0" smtClean="0"/>
              <a:t>結果是什麼</a:t>
            </a:r>
            <a:r>
              <a:rPr lang="en-US" b="1" dirty="0" smtClean="0"/>
              <a:t>v.24-25</a:t>
            </a:r>
          </a:p>
          <a:p>
            <a:pPr lvl="1"/>
            <a:r>
              <a:rPr lang="en-US" b="1" dirty="0" smtClean="0"/>
              <a:t> </a:t>
            </a:r>
            <a:r>
              <a:rPr lang="en-US" b="1" dirty="0" smtClean="0"/>
              <a:t>A. </a:t>
            </a:r>
            <a:r>
              <a:rPr lang="zh-CN" altLang="en-US" b="1" dirty="0" smtClean="0"/>
              <a:t>你們要努力進窄門。</a:t>
            </a:r>
            <a:r>
              <a:rPr lang="zh-TW" altLang="en-US" b="1" dirty="0" smtClean="0"/>
              <a:t>許多人想要進去，卻是不能，當家主關了門</a:t>
            </a:r>
            <a:endParaRPr lang="en-US" dirty="0" smtClean="0"/>
          </a:p>
          <a:p>
            <a:r>
              <a:rPr lang="en-US" b="1" dirty="0" smtClean="0"/>
              <a:t>2. </a:t>
            </a:r>
            <a:r>
              <a:rPr lang="zh-TW" altLang="en-US" b="1" dirty="0" smtClean="0"/>
              <a:t>有些曾經在耶穌面前吃喝過的</a:t>
            </a:r>
            <a:r>
              <a:rPr lang="zh-TW" altLang="en-US" b="1" dirty="0" smtClean="0"/>
              <a:t>人</a:t>
            </a:r>
            <a:r>
              <a:rPr lang="zh-TW" altLang="en-US" b="1" dirty="0" smtClean="0"/>
              <a:t>，耶穌如何說他們</a:t>
            </a:r>
            <a:r>
              <a:rPr lang="zh-CN" altLang="en-US" b="1" dirty="0" smtClean="0"/>
              <a:t>？</a:t>
            </a:r>
            <a:r>
              <a:rPr lang="zh-TW" altLang="en-US" b="1" dirty="0" smtClean="0"/>
              <a:t>最後跟耶穌的關係如何？</a:t>
            </a:r>
            <a:r>
              <a:rPr lang="en-US" b="1" dirty="0" smtClean="0"/>
              <a:t>v.26-27</a:t>
            </a:r>
          </a:p>
          <a:p>
            <a:pPr lvl="1"/>
            <a:r>
              <a:rPr lang="en-US" b="1" dirty="0" smtClean="0"/>
              <a:t>A</a:t>
            </a:r>
            <a:r>
              <a:rPr lang="en-US" b="1" dirty="0" smtClean="0"/>
              <a:t>. </a:t>
            </a:r>
            <a:r>
              <a:rPr lang="zh-TW" altLang="en-US" b="1" dirty="0" smtClean="0"/>
              <a:t>我不曉得你們是哪裡來的</a:t>
            </a:r>
            <a:r>
              <a:rPr lang="zh-CN" altLang="en-US" b="1" dirty="0" smtClean="0"/>
              <a:t>。</a:t>
            </a:r>
            <a:endParaRPr lang="en-US" dirty="0" smtClean="0"/>
          </a:p>
          <a:p>
            <a:pPr lvl="1"/>
            <a:r>
              <a:rPr lang="en-US" b="1" dirty="0" smtClean="0"/>
              <a:t>B</a:t>
            </a:r>
            <a:r>
              <a:rPr lang="en-US" b="1" dirty="0" smtClean="0"/>
              <a:t>. </a:t>
            </a:r>
            <a:r>
              <a:rPr lang="zh-TW" altLang="en-US" b="1" dirty="0" smtClean="0"/>
              <a:t>作惡的人。</a:t>
            </a:r>
            <a:endParaRPr lang="en-US" dirty="0" smtClean="0"/>
          </a:p>
          <a:p>
            <a:pPr lvl="1"/>
            <a:r>
              <a:rPr lang="en-US" b="1" dirty="0" smtClean="0"/>
              <a:t>C</a:t>
            </a:r>
            <a:r>
              <a:rPr lang="en-US" b="1" dirty="0" smtClean="0"/>
              <a:t>. </a:t>
            </a:r>
            <a:r>
              <a:rPr lang="zh-TW" altLang="en-US" b="1" dirty="0" smtClean="0"/>
              <a:t>離開我去吧</a:t>
            </a:r>
            <a:endParaRPr lang="en-US" dirty="0" smtClean="0"/>
          </a:p>
          <a:p>
            <a:r>
              <a:rPr lang="en-US" b="1" dirty="0" smtClean="0"/>
              <a:t>3. </a:t>
            </a:r>
            <a:r>
              <a:rPr lang="zh-CN" altLang="en-US" b="1" dirty="0" smtClean="0"/>
              <a:t>將來有人來在神國做席，那</a:t>
            </a:r>
            <a:r>
              <a:rPr lang="zh-TW" altLang="en-US" b="1" dirty="0" smtClean="0"/>
              <a:t>曾經</a:t>
            </a:r>
            <a:r>
              <a:rPr lang="zh-CN" altLang="en-US" b="1" dirty="0" smtClean="0"/>
              <a:t>在前的與在後的</a:t>
            </a:r>
            <a:r>
              <a:rPr lang="zh-TW" altLang="en-US" b="1" dirty="0" smtClean="0"/>
              <a:t>，可能</a:t>
            </a:r>
            <a:r>
              <a:rPr lang="zh-CN" altLang="en-US" b="1" dirty="0" smtClean="0"/>
              <a:t>會有什麼</a:t>
            </a:r>
            <a:r>
              <a:rPr lang="zh-TW" altLang="en-US" b="1" dirty="0" smtClean="0"/>
              <a:t>結果</a:t>
            </a:r>
            <a:r>
              <a:rPr lang="zh-CN" altLang="en-US" b="1" dirty="0" smtClean="0"/>
              <a:t>？</a:t>
            </a:r>
            <a:r>
              <a:rPr lang="en-US" b="1" dirty="0" smtClean="0"/>
              <a:t>v.30</a:t>
            </a:r>
            <a:endParaRPr lang="en-US" dirty="0" smtClean="0"/>
          </a:p>
          <a:p>
            <a:pPr lvl="1"/>
            <a:r>
              <a:rPr lang="en-US" b="1" dirty="0" smtClean="0"/>
              <a:t>A</a:t>
            </a:r>
            <a:r>
              <a:rPr lang="en-US" b="1" dirty="0" smtClean="0"/>
              <a:t>. </a:t>
            </a:r>
            <a:r>
              <a:rPr lang="zh-TW" altLang="en-US" b="1" dirty="0" smtClean="0"/>
              <a:t>被趕到外面。</a:t>
            </a:r>
            <a:endParaRPr lang="en-US" dirty="0" smtClean="0"/>
          </a:p>
          <a:p>
            <a:pPr lvl="1"/>
            <a:r>
              <a:rPr lang="en-US" b="1" dirty="0" smtClean="0"/>
              <a:t>B</a:t>
            </a:r>
            <a:r>
              <a:rPr lang="en-US" b="1" dirty="0" smtClean="0"/>
              <a:t>. </a:t>
            </a:r>
            <a:r>
              <a:rPr lang="zh-TW" altLang="en-US" b="1" dirty="0" smtClean="0"/>
              <a:t>哀哭切齒。</a:t>
            </a:r>
            <a:endParaRPr lang="en-US" dirty="0" smtClean="0"/>
          </a:p>
          <a:p>
            <a:pPr lvl="1"/>
            <a:r>
              <a:rPr lang="en-US" b="1" dirty="0" smtClean="0"/>
              <a:t>C</a:t>
            </a:r>
            <a:r>
              <a:rPr lang="en-US" b="1" dirty="0" smtClean="0"/>
              <a:t>. </a:t>
            </a:r>
            <a:r>
              <a:rPr lang="zh-TW" altLang="en-US" b="1" dirty="0" smtClean="0"/>
              <a:t>有</a:t>
            </a:r>
            <a:r>
              <a:rPr lang="zh-CN" altLang="en-US" b="1" dirty="0" smtClean="0"/>
              <a:t>在後的，將要在前</a:t>
            </a:r>
            <a:r>
              <a:rPr lang="zh-TW" altLang="en-US" b="1" dirty="0" smtClean="0"/>
              <a:t>；有</a:t>
            </a:r>
            <a:r>
              <a:rPr lang="zh-CN" altLang="en-US" b="1" dirty="0" smtClean="0"/>
              <a:t>在前的，將要在後</a:t>
            </a:r>
            <a:r>
              <a:rPr lang="zh-TW" altLang="en-US" b="1" dirty="0" smtClean="0"/>
              <a:t>。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135</TotalTime>
  <Words>817</Words>
  <Application>Microsoft Office PowerPoint</Application>
  <PresentationFormat>On-screen Show (4:3)</PresentationFormat>
  <Paragraphs>54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Oriel</vt:lpstr>
      <vt:lpstr>努力進窄門</vt:lpstr>
      <vt:lpstr>先決定 應用型問題 1題</vt:lpstr>
      <vt:lpstr>三、應用型問題</vt:lpstr>
      <vt:lpstr>二、理解型問題 2-3題</vt:lpstr>
      <vt:lpstr>二、理解型問題</vt:lpstr>
      <vt:lpstr>ㄧ、探索型 3題</vt:lpstr>
      <vt:lpstr>ㄧ、探索型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預備迎接耶穌再來</dc:title>
  <dc:creator>STEVEN</dc:creator>
  <cp:lastModifiedBy>STEVEN</cp:lastModifiedBy>
  <cp:revision>15</cp:revision>
  <dcterms:created xsi:type="dcterms:W3CDTF">2013-05-15T07:08:54Z</dcterms:created>
  <dcterms:modified xsi:type="dcterms:W3CDTF">2013-05-17T23:52:52Z</dcterms:modified>
</cp:coreProperties>
</file>